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6"/>
  </p:notesMasterIdLst>
  <p:sldIdLst>
    <p:sldId id="325" r:id="rId2"/>
    <p:sldId id="258" r:id="rId3"/>
    <p:sldId id="261" r:id="rId4"/>
    <p:sldId id="268" r:id="rId5"/>
    <p:sldId id="286" r:id="rId6"/>
    <p:sldId id="330" r:id="rId7"/>
    <p:sldId id="331" r:id="rId8"/>
    <p:sldId id="332" r:id="rId9"/>
    <p:sldId id="333" r:id="rId10"/>
    <p:sldId id="335" r:id="rId11"/>
    <p:sldId id="334" r:id="rId12"/>
    <p:sldId id="347" r:id="rId13"/>
    <p:sldId id="356" r:id="rId14"/>
    <p:sldId id="343" r:id="rId15"/>
    <p:sldId id="348" r:id="rId16"/>
    <p:sldId id="351" r:id="rId17"/>
    <p:sldId id="342" r:id="rId18"/>
    <p:sldId id="349" r:id="rId19"/>
    <p:sldId id="354" r:id="rId20"/>
    <p:sldId id="350" r:id="rId21"/>
    <p:sldId id="355" r:id="rId22"/>
    <p:sldId id="353" r:id="rId23"/>
    <p:sldId id="336" r:id="rId24"/>
    <p:sldId id="30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478" autoAdjust="0"/>
  </p:normalViewPr>
  <p:slideViewPr>
    <p:cSldViewPr snapToGrid="0">
      <p:cViewPr varScale="1">
        <p:scale>
          <a:sx n="66" d="100"/>
          <a:sy n="66" d="100"/>
        </p:scale>
        <p:origin x="102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EE58C-DBB3-494E-8655-B92572604C46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C6741-5447-4FBF-9755-F5785CBD9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9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0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83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9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8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05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A8971-5F0B-4911-87AC-F8CFD894A8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3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59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4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>
              <a:effectLst/>
            </a:endParaRPr>
          </a:p>
          <a:p>
            <a:endParaRPr lang="en-US" b="0" baseline="0" dirty="0">
              <a:effectLst/>
            </a:endParaRPr>
          </a:p>
          <a:p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69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33367-C7DD-4070-8A8A-4A94FB71E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3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C6741-5447-4FBF-9755-F5785CBD9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5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851E-10B6-42D1-B3C1-5885F9CAB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801AA-6C28-42E4-A8FF-B5C68E750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C5E8F-7F06-4E15-B84C-06155DFF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5BB67-B421-465D-B0BC-F6AEA306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E7EAF-EA1D-4199-8E25-8E57169B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9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8B85-1777-4939-A820-89679FBB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4D77C-6C62-462F-9234-56424F55B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D2124-9094-455C-BC10-CA303AE8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B83E5-35CE-4571-A561-85058451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245FF-9997-4C8D-B25A-B0645E1A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A0C4A-CFAB-4828-BA71-F91609E2B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69DC0-36FA-46C5-BAD4-0C5B65992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FD600-CD03-4EAD-A87F-00CA00A7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FD500-AA57-4018-9373-A4FC07A5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06471-AE36-40AB-BAE1-3C207E79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3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CD2D-EF53-4132-BD40-4A8A8F4F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EAB1E-58DE-4215-A453-76C2E402A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23E4-6ABA-4AAE-A299-95F20CB8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AA69C-AFBB-4AC0-9156-94783E62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2ADB2-2003-4106-BBDD-6026CCA5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6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88AEB-06BF-49A3-93A0-82EA4692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16BFC-7B33-4751-AB00-6FEB99411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35A5D-21DA-4FCB-9AA2-CBB17484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B2872-6C01-4DC3-88EA-8140EFFF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C222-8B8A-4290-B163-82097C8C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6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A24E-E750-4B74-A7F9-31D112AE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826E-2F24-45A6-A555-3B8971623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25ACA-1EDD-4880-A96A-125227E58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CA903-EC98-4B0F-A700-2F5D57F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9C34F-3893-43BD-8794-A2F02D9D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6967B-B562-4409-8799-2EEC32EF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0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E3F3-875D-461D-94D2-F9B6ABD5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D43CD-4B51-4471-9D50-E44692BDA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22B61-7538-44C4-A5F1-A9DF2AA51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65C2E-2FE1-4B39-BE91-188ABB3EA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97341-7656-40B8-A9E4-1A3DBE368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E438B7-FFC6-43DD-8986-7EEBDF4F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4CB3A-57B2-4E96-BC04-D24AC9F6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922F7-858D-4D86-B025-339AA2AC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0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0817-BAC9-4E81-A760-A26DCAF06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5F65E-2FCC-496B-9DA9-13A2B760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B5542-75F8-4C64-8AA7-6C91B1A0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D1CDA-5093-4554-8393-A13C2F12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0F3CA-F8BE-49ED-9989-D557BFCD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33FC7-56BA-495D-B15C-8D45105D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74B02-BECF-4912-969C-D3527406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68868-C480-410E-929A-B643B13B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BADEB-707A-4C9C-AEB4-5431475A5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17312-CB91-4A62-8599-C37EA82E5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0B283-1FF6-4F76-9CD5-89F81C29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6DDFD-86DF-4B9E-8EAA-0F8F80CC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B74AF-FFE7-4C05-A990-9BF61358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32B1-7CCD-4061-AC24-50460039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5127E-BB80-40D3-A59A-D34A73C81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FA609-1B41-4834-AB94-382A1B4DD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17824-06CA-446C-8631-A28F9B60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858CD-F13B-42E7-91F2-631C8B7F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F4469-A3E8-44B8-B043-83405014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5105D-EE31-44EE-AD7B-27CD6468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8C39B-1063-47D1-9C86-287628927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A5527-FAE6-4E4D-9E8D-A72ED9EC6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CFD5C-E918-4D08-8F84-80C0BE6C9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A4EC5-B664-48C6-8522-B71455FF2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E6D4-27A9-4AE4-9EAE-AF75F97B17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E3349B-4D19-47BA-B694-25E6908872A7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2" y="6013680"/>
            <a:ext cx="387739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5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qwiexplorer.ces.census.gov/exp-r/12a135.html?st=NJ&amp;v=line&amp;fc=true&amp;t=ac0&amp;extra=x%3D0%26g%3D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ecentersquare.com/new_jersey/new-jersey-remote-workers-continue-to-pay-income-tax-to-new-york-state/article_937a59d8-341a-11ed-b1f6-e7ed7dfc02e0.html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lehd.ces.census.gov/data/veo_experimental.html" TargetMode="External"/><Relationship Id="rId3" Type="http://schemas.openxmlformats.org/officeDocument/2006/relationships/hyperlink" Target="https://lehd.ces.census.gov/applications/help/qwi_explorer.html#!what_is_qwi_explorer" TargetMode="External"/><Relationship Id="rId7" Type="http://schemas.openxmlformats.org/officeDocument/2006/relationships/hyperlink" Target="https://lehd.ces.census.gov/data/pseo_experimental.html#methodolog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hd.ces.census.gov/applications/help/onthemap_em.html#!getting_started" TargetMode="External"/><Relationship Id="rId5" Type="http://schemas.openxmlformats.org/officeDocument/2006/relationships/hyperlink" Target="https://lehd.ces.census.gov/applications/help/onthemap.html#!getting_started" TargetMode="External"/><Relationship Id="rId4" Type="http://schemas.openxmlformats.org/officeDocument/2006/relationships/hyperlink" Target="https://lehd.ces.census.gov/applications/help/j2j_explorer.html#!what_is_j2j_explorer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jbmagazine.com/monthly-articles/addressing-new-jerseys-aging-workforc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wiexplorer.ces.census.gov/exp-r/12a133.html?st=US&amp;v=line&amp;fc=true&amp;t=ac0&amp;extra=x%3D0%26g%3D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92291" y="0"/>
            <a:ext cx="4827418" cy="5848142"/>
            <a:chOff x="4441744" y="-15240"/>
            <a:chExt cx="4827418" cy="60579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9"/>
            <a:stretch/>
          </p:blipFill>
          <p:spPr>
            <a:xfrm>
              <a:off x="4441744" y="1966850"/>
              <a:ext cx="2416251" cy="200600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4" t="14350" r="8817" b="10646"/>
            <a:stretch/>
          </p:blipFill>
          <p:spPr>
            <a:xfrm>
              <a:off x="6857995" y="3985270"/>
              <a:ext cx="2286004" cy="20573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2634" t="340" r="27580" b="10656"/>
            <a:stretch/>
          </p:blipFill>
          <p:spPr>
            <a:xfrm>
              <a:off x="4443930" y="3996134"/>
              <a:ext cx="2414065" cy="20465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/>
            <a:srcRect b="17774"/>
            <a:stretch/>
          </p:blipFill>
          <p:spPr>
            <a:xfrm>
              <a:off x="6857995" y="-15240"/>
              <a:ext cx="2305085" cy="20002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l="35504" r="813" b="19508"/>
            <a:stretch/>
          </p:blipFill>
          <p:spPr>
            <a:xfrm>
              <a:off x="6857995" y="1982139"/>
              <a:ext cx="2411167" cy="201135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8" t="7670" r="25439" b="22192"/>
            <a:stretch/>
          </p:blipFill>
          <p:spPr>
            <a:xfrm>
              <a:off x="4441744" y="-15240"/>
              <a:ext cx="2416250" cy="198923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00EEFCE-3829-6B44-87D2-C16F5D9C8003}"/>
              </a:ext>
            </a:extLst>
          </p:cNvPr>
          <p:cNvSpPr/>
          <p:nvPr/>
        </p:nvSpPr>
        <p:spPr>
          <a:xfrm rot="10800000">
            <a:off x="0" y="0"/>
            <a:ext cx="14097002" cy="5848140"/>
          </a:xfrm>
          <a:prstGeom prst="rect">
            <a:avLst/>
          </a:prstGeom>
          <a:gradFill flip="none" rotWithShape="1">
            <a:gsLst>
              <a:gs pos="53000">
                <a:srgbClr val="1F304E"/>
              </a:gs>
              <a:gs pos="62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79" y="704688"/>
            <a:ext cx="6874933" cy="215793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Exploring Workforce Trends with the Longitudinal Employer-Household Dynamics Data Tools</a:t>
            </a:r>
            <a:br>
              <a:rPr lang="en-US" sz="4000" b="1" dirty="0">
                <a:solidFill>
                  <a:srgbClr val="FFFF00"/>
                </a:solidFill>
              </a:rPr>
            </a:br>
            <a:endParaRPr lang="en-US" sz="4000" b="1" dirty="0">
              <a:solidFill>
                <a:srgbClr val="00B050"/>
              </a:solidFill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04531"/>
            <a:ext cx="4419600" cy="15104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September 22, 2022</a:t>
            </a:r>
            <a:endParaRPr lang="en-US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Presented by: </a:t>
            </a:r>
            <a:r>
              <a:rPr lang="en-US" sz="1800" b="1" dirty="0">
                <a:solidFill>
                  <a:srgbClr val="FFFF00"/>
                </a:solidFill>
              </a:rPr>
              <a:t>Earlene Dowell</a:t>
            </a:r>
          </a:p>
          <a:p>
            <a:r>
              <a:rPr lang="en-US" sz="1800" dirty="0">
                <a:solidFill>
                  <a:schemeClr val="bg1"/>
                </a:solidFill>
              </a:rPr>
              <a:t>US Census Bureau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73382" y="5929745"/>
            <a:ext cx="2715491" cy="791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8C6726-58BB-45D7-AD40-3B3264BB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Aging Workforce in New Jersey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1582D3-5B58-40DD-B880-5BC510814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736" y="1472974"/>
            <a:ext cx="7632527" cy="424406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98A4C-8F72-4031-9091-9B742951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3ECC8-719A-498E-B101-491B6A355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884A06CD-F1ED-4F4A-8B37-83C8EFFBFFDD}"/>
              </a:ext>
            </a:extLst>
          </p:cNvPr>
          <p:cNvSpPr/>
          <p:nvPr/>
        </p:nvSpPr>
        <p:spPr>
          <a:xfrm>
            <a:off x="0" y="0"/>
            <a:ext cx="2075935" cy="296562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LEHD Program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9C8EA-079A-40EE-99BE-202DF206AFA2}"/>
              </a:ext>
            </a:extLst>
          </p:cNvPr>
          <p:cNvSpPr txBox="1"/>
          <p:nvPr/>
        </p:nvSpPr>
        <p:spPr>
          <a:xfrm>
            <a:off x="4425303" y="5717039"/>
            <a:ext cx="6092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https://qwiexplorer.ces.census.gov/exp-r/12a135.html?st=NJ&amp;v=line&amp;fc=true&amp;t=ac0&amp;extra=x%3D0%26g%3D0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8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699EE9-DB5F-4B9E-ABEF-C0A64C61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Growth of 65 and Older in Health Care from 2000 and 2020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6E610E-DE05-4ECA-8861-99E9AFF4F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0844" y="1837801"/>
            <a:ext cx="9610699" cy="41396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98A4C-8F72-4031-9091-9B742951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3ECC8-719A-498E-B101-491B6A355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884A06CD-F1ED-4F4A-8B37-83C8EFFBFFDD}"/>
              </a:ext>
            </a:extLst>
          </p:cNvPr>
          <p:cNvSpPr/>
          <p:nvPr/>
        </p:nvSpPr>
        <p:spPr>
          <a:xfrm>
            <a:off x="0" y="0"/>
            <a:ext cx="2075935" cy="296562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LEHD Program</a:t>
            </a:r>
          </a:p>
        </p:txBody>
      </p:sp>
    </p:spTree>
    <p:extLst>
      <p:ext uri="{BB962C8B-B14F-4D97-AF65-F5344CB8AC3E}">
        <p14:creationId xmlns:p14="http://schemas.microsoft.com/office/powerpoint/2010/main" val="136321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73FC43-C9F2-4018-98AB-93083CE0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Job-to-Job Flows Explorer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22A64-0D65-4381-BA1F-3C7ACB4AF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935AE9-BED3-43DE-B2E8-E8783F3D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4BFE6D4-27A9-4AE4-9EAE-AF75F97B179B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17413-A047-4885-AF2B-39BFE79B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7206" cy="377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39DEC5-0B2E-46F9-AD16-E04454AD8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12" y="1405085"/>
            <a:ext cx="9584575" cy="442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7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935AE9-BED3-43DE-B2E8-E8783F3D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4BFE6D4-27A9-4AE4-9EAE-AF75F97B179B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17413-A047-4885-AF2B-39BFE79B1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7206" cy="377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5B690-23AC-4100-81F8-CA31E9BD8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24" y="650060"/>
            <a:ext cx="10510076" cy="52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1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204D69-FCF0-4EBE-A2CF-C0FA75FD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90C73D-0206-43BB-88B9-939F059B726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064691" y="306603"/>
            <a:ext cx="6917509" cy="490706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0FA41E-C112-419E-9D42-D0883B7C5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97206" cy="377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4C4938-5019-4292-BD76-CF3EB108D7D5}"/>
              </a:ext>
            </a:extLst>
          </p:cNvPr>
          <p:cNvSpPr txBox="1"/>
          <p:nvPr/>
        </p:nvSpPr>
        <p:spPr>
          <a:xfrm>
            <a:off x="4145383" y="5213667"/>
            <a:ext cx="6092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https://www.thecentersquare.com/new_jersey/new-jersey-remote-workers-continue-to-pay-income-tax-to-new-york-state/article_937a59d8-341a-11ed-b1f6-e7ed7dfc02e0.html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4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507C29-1E1E-4626-A494-847C9347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3E484-833B-4FF3-A07B-C8D7B339F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452937"/>
            <a:ext cx="11988801" cy="5331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4187A8-A304-4160-A5B0-C21554D64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9"/>
            <a:ext cx="209720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5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2B09F4-A1A6-4917-9BB8-86616929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4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OnTheMap Destination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25A48E-4AAC-40EB-9BEC-B18ACC72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2DB0A-299D-47E8-BFE9-7ACE1130B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7206" cy="37798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851A7D4-1DF8-4245-99E8-56E0483D0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22215" y="1404711"/>
            <a:ext cx="9747569" cy="4351338"/>
          </a:xfrm>
        </p:spPr>
      </p:pic>
    </p:spTree>
    <p:extLst>
      <p:ext uri="{BB962C8B-B14F-4D97-AF65-F5344CB8AC3E}">
        <p14:creationId xmlns:p14="http://schemas.microsoft.com/office/powerpoint/2010/main" val="1554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3E58A-B5C0-40A7-A132-7DA2FD78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D6C5C-63C7-43D2-8A95-DB7087302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24" y="728135"/>
            <a:ext cx="8741710" cy="5678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4820CD-D65B-4809-A9F6-6BB57AB2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908" y="872477"/>
            <a:ext cx="7054337" cy="3157656"/>
          </a:xfrm>
          <a:prstGeom prst="rect">
            <a:avLst/>
          </a:prstGeom>
        </p:spPr>
      </p:pic>
      <p:sp>
        <p:nvSpPr>
          <p:cNvPr id="5" name="Pentagon 2">
            <a:extLst>
              <a:ext uri="{FF2B5EF4-FFF2-40B4-BE49-F238E27FC236}">
                <a16:creationId xmlns:a16="http://schemas.microsoft.com/office/drawing/2014/main" id="{01D70419-BC49-46B5-929F-04D076C110AE}"/>
              </a:ext>
            </a:extLst>
          </p:cNvPr>
          <p:cNvSpPr/>
          <p:nvPr/>
        </p:nvSpPr>
        <p:spPr>
          <a:xfrm>
            <a:off x="0" y="0"/>
            <a:ext cx="2075935" cy="296562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LEHD Program</a:t>
            </a:r>
          </a:p>
        </p:txBody>
      </p:sp>
    </p:spTree>
    <p:extLst>
      <p:ext uri="{BB962C8B-B14F-4D97-AF65-F5344CB8AC3E}">
        <p14:creationId xmlns:p14="http://schemas.microsoft.com/office/powerpoint/2010/main" val="96875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8C03A7-D814-4849-B645-397E2CBD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Hurricane Elsa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0C1DB9-B3EC-4F4F-A677-AF8EB93C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C686B-595C-4FF7-8213-E316E9C3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9"/>
            <a:ext cx="2097206" cy="377985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C000CDB-F8B5-41EC-9E6B-A31917C22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4168" y="1825625"/>
            <a:ext cx="5423663" cy="4351338"/>
          </a:xfrm>
        </p:spPr>
      </p:pic>
    </p:spTree>
    <p:extLst>
      <p:ext uri="{BB962C8B-B14F-4D97-AF65-F5344CB8AC3E}">
        <p14:creationId xmlns:p14="http://schemas.microsoft.com/office/powerpoint/2010/main" val="2882143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784C32-57ED-41F2-A1EC-965384B9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0110D-4A90-4D72-849E-167B0B33E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7206" cy="377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11D453-037C-4CE9-80BE-5A0A8CAE1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732191"/>
            <a:ext cx="11353800" cy="500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48240" y="0"/>
            <a:ext cx="4443760" cy="6248420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5953" y="-14021"/>
            <a:ext cx="34385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</a:rPr>
              <a:t>census.gov</a:t>
            </a:r>
          </a:p>
          <a:p>
            <a:pPr algn="ctr"/>
            <a:endParaRPr lang="en-US" sz="2400" u="sng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 obtain an archived copy, visit </a:t>
            </a:r>
            <a:r>
              <a:rPr lang="en-US" sz="2400" u="sng" dirty="0">
                <a:solidFill>
                  <a:schemeClr val="bg1"/>
                </a:solidFill>
              </a:rPr>
              <a:t>census.gov</a:t>
            </a:r>
            <a:r>
              <a:rPr lang="en-US" sz="2400" dirty="0">
                <a:solidFill>
                  <a:schemeClr val="bg1"/>
                </a:solidFill>
              </a:rPr>
              <a:t> / Explore Data / Census Academy / Webinars / Webinar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Find stories and free visualizations under ‘Library’</a:t>
            </a:r>
          </a:p>
        </p:txBody>
      </p:sp>
      <p:pic>
        <p:nvPicPr>
          <p:cNvPr id="1026" name="Picture 2" descr="n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16" y="4126942"/>
            <a:ext cx="1888881" cy="18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6E5BB8-6681-4B34-8FFE-E6C450E22BAD}"/>
              </a:ext>
            </a:extLst>
          </p:cNvPr>
          <p:cNvSpPr txBox="1"/>
          <p:nvPr/>
        </p:nvSpPr>
        <p:spPr>
          <a:xfrm>
            <a:off x="659927" y="184897"/>
            <a:ext cx="475963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Outline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About the Census Bureau</a:t>
            </a:r>
          </a:p>
          <a:p>
            <a:pPr marL="571500" indent="-571500">
              <a:buFont typeface="+mj-lt"/>
              <a:buAutoNum type="romanLcPeriod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Longitudinal Employer-Household Dynamics Program (LEHD)</a:t>
            </a:r>
          </a:p>
          <a:p>
            <a:pPr marL="571500" indent="-571500">
              <a:buFont typeface="+mj-lt"/>
              <a:buAutoNum type="romanLcPeriod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LEHD Data Products</a:t>
            </a:r>
          </a:p>
          <a:p>
            <a:pPr marL="571500" indent="-571500">
              <a:buFont typeface="+mj-lt"/>
              <a:buAutoNum type="romanLcPeriod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1028700" lvl="1" indent="-571500">
              <a:buAutoNum type="romanLcPeriod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6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61DCF-A2EB-4675-96C2-4B6BBBB0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2EFB9-40B2-4E8C-B938-BA057A84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33" y="318885"/>
            <a:ext cx="7133333" cy="5238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839E52-A439-45A3-9EFF-8908FB22B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9720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11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F32B3-3430-4B2B-9EDD-9E6DE354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5A2FF-74F6-47D6-97E4-BF48663AE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60156"/>
            <a:ext cx="10871200" cy="5293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ADC305-FD4A-4CCE-BAA6-B41E65FB6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9720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22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84ECA7-6690-47B5-9213-5D27B34A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D1B5-0168-444D-9C57-50FADB02B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333" y="346428"/>
            <a:ext cx="9933333" cy="5657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08A60-6965-480C-ADC5-55D9FC82D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9720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87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98A4C-8F72-4031-9091-9B742951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884A06CD-F1ED-4F4A-8B37-83C8EFFBFFDD}"/>
              </a:ext>
            </a:extLst>
          </p:cNvPr>
          <p:cNvSpPr/>
          <p:nvPr/>
        </p:nvSpPr>
        <p:spPr>
          <a:xfrm>
            <a:off x="0" y="0"/>
            <a:ext cx="2075935" cy="296562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/>
              <a:t>LEHD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8D52D-86B2-4F74-86E9-0D30517EEDD2}"/>
              </a:ext>
            </a:extLst>
          </p:cNvPr>
          <p:cNvSpPr txBox="1"/>
          <p:nvPr/>
        </p:nvSpPr>
        <p:spPr>
          <a:xfrm>
            <a:off x="2518144" y="136525"/>
            <a:ext cx="7634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Summary and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8F4CD-B5A0-495E-BA09-116A72BE3C22}"/>
              </a:ext>
            </a:extLst>
          </p:cNvPr>
          <p:cNvSpPr txBox="1"/>
          <p:nvPr/>
        </p:nvSpPr>
        <p:spPr>
          <a:xfrm>
            <a:off x="160421" y="497306"/>
            <a:ext cx="12031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and Documentation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3AE6D-C5C4-4CC8-8BC3-6EB2E281DFA9}"/>
              </a:ext>
            </a:extLst>
          </p:cNvPr>
          <p:cNvSpPr txBox="1"/>
          <p:nvPr/>
        </p:nvSpPr>
        <p:spPr>
          <a:xfrm>
            <a:off x="160421" y="1082081"/>
            <a:ext cx="10716593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Quarterly Workforce Indicator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hlinkClick r:id="rId3"/>
              </a:rPr>
              <a:t>https://lehd.ces.census.gov/applications/help/qwi_explorer.html#!what_is_qwi_explorer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Job-to-Job Flows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hlinkClick r:id="rId4"/>
              </a:rPr>
              <a:t>https://lehd.ces.census.gov/applications/help/j2j_explorer.html#!what_is_j2j_explorer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OnTheMap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hlinkClick r:id="rId5"/>
              </a:rPr>
              <a:t>https://lehd.ces.census.gov/applications/help/onthemap.html#!getting_started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OnTheMap for Emergency Management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hlinkClick r:id="rId6"/>
              </a:rPr>
              <a:t>https://lehd.ces.census.gov/applications/help/onthemap_em.html#!getting_started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Post Secondary Employment Outcomes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hlinkClick r:id="rId7"/>
              </a:rPr>
              <a:t>https://lehd.ces.census.gov/data/pseo_experimental.html#methodology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Veteran Employment Outcomes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hlinkClick r:id="rId8"/>
              </a:rPr>
              <a:t>https://lehd.ces.census.gov/data/veo_experimental.html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624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315200" y="-5813"/>
            <a:ext cx="4827418" cy="5922520"/>
            <a:chOff x="4441744" y="-15240"/>
            <a:chExt cx="4827418" cy="60579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9"/>
            <a:stretch/>
          </p:blipFill>
          <p:spPr>
            <a:xfrm>
              <a:off x="4441744" y="1966850"/>
              <a:ext cx="2416251" cy="20060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4" t="14350" r="8817" b="10646"/>
            <a:stretch/>
          </p:blipFill>
          <p:spPr>
            <a:xfrm>
              <a:off x="6857995" y="3985270"/>
              <a:ext cx="2286004" cy="20573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2634" t="340" r="27580" b="10656"/>
            <a:stretch/>
          </p:blipFill>
          <p:spPr>
            <a:xfrm>
              <a:off x="4443930" y="3996134"/>
              <a:ext cx="2414065" cy="20465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/>
            <a:srcRect b="17774"/>
            <a:stretch/>
          </p:blipFill>
          <p:spPr>
            <a:xfrm>
              <a:off x="6857995" y="-15240"/>
              <a:ext cx="2305085" cy="20002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l="35504" r="813" b="19508"/>
            <a:stretch/>
          </p:blipFill>
          <p:spPr>
            <a:xfrm>
              <a:off x="6857995" y="1982139"/>
              <a:ext cx="2411167" cy="201135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8" t="7670" r="25439" b="22192"/>
            <a:stretch/>
          </p:blipFill>
          <p:spPr>
            <a:xfrm>
              <a:off x="4441744" y="-15240"/>
              <a:ext cx="2416250" cy="1989238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 rot="10800000">
            <a:off x="14140" y="0"/>
            <a:ext cx="13168460" cy="5916706"/>
          </a:xfrm>
          <a:prstGeom prst="rect">
            <a:avLst/>
          </a:prstGeom>
          <a:gradFill flip="none" rotWithShape="1">
            <a:gsLst>
              <a:gs pos="55000">
                <a:srgbClr val="1F304E">
                  <a:alpha val="98000"/>
                </a:srgbClr>
              </a:gs>
              <a:gs pos="66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0"/>
          <p:cNvSpPr txBox="1">
            <a:spLocks/>
          </p:cNvSpPr>
          <p:nvPr/>
        </p:nvSpPr>
        <p:spPr>
          <a:xfrm>
            <a:off x="398462" y="782781"/>
            <a:ext cx="6476999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060"/>
              </a:lnSpc>
            </a:pPr>
            <a:r>
              <a:rPr lang="en-US" sz="4000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 &amp; A and Thank You!</a:t>
            </a:r>
            <a:endParaRPr lang="en-US" sz="4000" dirty="0">
              <a:solidFill>
                <a:srgbClr val="FA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Title 10"/>
          <p:cNvSpPr txBox="1">
            <a:spLocks/>
          </p:cNvSpPr>
          <p:nvPr/>
        </p:nvSpPr>
        <p:spPr>
          <a:xfrm>
            <a:off x="398462" y="1544781"/>
            <a:ext cx="6791574" cy="37996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800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Contact Information:</a:t>
            </a:r>
          </a:p>
          <a:p>
            <a:pPr>
              <a:lnSpc>
                <a:spcPts val="3000"/>
              </a:lnSpc>
            </a:pPr>
            <a:r>
              <a:rPr lang="en-US" sz="16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Earlene K.P. Dowell</a:t>
            </a:r>
          </a:p>
          <a:p>
            <a:pPr>
              <a:lnSpc>
                <a:spcPts val="3000"/>
              </a:lnSpc>
            </a:pPr>
            <a:r>
              <a:rPr lang="en-US" sz="1600" dirty="0">
                <a:solidFill>
                  <a:srgbClr val="FA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301-763-9628</a:t>
            </a:r>
          </a:p>
          <a:p>
            <a:pPr>
              <a:lnSpc>
                <a:spcPts val="3000"/>
              </a:lnSpc>
            </a:pPr>
            <a:r>
              <a:rPr lang="en-US" sz="1600" u="sng" dirty="0">
                <a:solidFill>
                  <a:srgbClr val="FA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earlene.kp.dowell@census.gov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To schedule additional training with a Census Data Dissemination Specialist in your area, please call </a:t>
            </a:r>
            <a:r>
              <a:rPr lang="en-US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844-Ask-Data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Or email us at:  </a:t>
            </a:r>
            <a:r>
              <a:rPr lang="en-US" sz="1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census.askdata@census.gov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</a:p>
          <a:p>
            <a:pPr>
              <a:lnSpc>
                <a:spcPts val="2500"/>
              </a:lnSpc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8000" y="5956300"/>
            <a:ext cx="269240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4944" y="1213476"/>
            <a:ext cx="7871804" cy="4972832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-295275">
              <a:spcBef>
                <a:spcPts val="0"/>
              </a:spcBef>
              <a:spcAft>
                <a:spcPts val="1400"/>
              </a:spcAft>
              <a:defRPr/>
            </a:pPr>
            <a:r>
              <a:rPr lang="en-US" dirty="0">
                <a:latin typeface="Calibri"/>
                <a:ea typeface="Calibri" charset="0"/>
                <a:cs typeface="Calibri"/>
              </a:rPr>
              <a:t>The U.S. Census Bureau is the federal government’s largest statistical agency.</a:t>
            </a:r>
          </a:p>
          <a:p>
            <a:pPr marL="295275" indent="-295275">
              <a:spcBef>
                <a:spcPts val="0"/>
              </a:spcBef>
              <a:spcAft>
                <a:spcPts val="1400"/>
              </a:spcAft>
              <a:defRPr/>
            </a:pPr>
            <a:r>
              <a:rPr lang="en-US" dirty="0">
                <a:latin typeface="Calibri"/>
                <a:ea typeface="Calibri" charset="0"/>
                <a:cs typeface="Calibri"/>
              </a:rPr>
              <a:t>We conduct more than 130 censuses and surveys each year, including </a:t>
            </a:r>
            <a:endParaRPr lang="en-US" dirty="0">
              <a:latin typeface="Calibri"/>
              <a:ea typeface="Calibri" charset="0"/>
              <a:cs typeface="Calibri" charset="0"/>
            </a:endParaRPr>
          </a:p>
          <a:p>
            <a:pPr marL="635000" lvl="1" indent="-339725">
              <a:spcBef>
                <a:spcPts val="0"/>
              </a:spcBef>
              <a:spcAft>
                <a:spcPts val="1400"/>
              </a:spcAft>
              <a:buFont typeface=".AppleSystemUIFont" charset="-120"/>
              <a:buChar char="-"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charset="0"/>
                <a:cs typeface="Calibri"/>
              </a:rPr>
              <a:t>The Decennial Census </a:t>
            </a:r>
            <a:r>
              <a:rPr lang="mr-IN" sz="1800" dirty="0">
                <a:latin typeface="Calibri"/>
                <a:ea typeface="Calibri" charset="0"/>
                <a:cs typeface="Calibri" charset="0"/>
              </a:rPr>
              <a:t>–</a:t>
            </a:r>
            <a:r>
              <a:rPr lang="en-US" sz="1800" dirty="0">
                <a:latin typeface="Calibri"/>
                <a:ea typeface="Calibri" charset="0"/>
                <a:cs typeface="Calibri"/>
              </a:rPr>
              <a:t> the once-a-decade population and housing count of the United States</a:t>
            </a:r>
          </a:p>
          <a:p>
            <a:pPr marL="635000" lvl="1" indent="-339725">
              <a:spcBef>
                <a:spcPts val="0"/>
              </a:spcBef>
              <a:spcAft>
                <a:spcPts val="1400"/>
              </a:spcAft>
              <a:buFont typeface=".AppleSystemUIFont" charset="-120"/>
              <a:buChar char="-"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charset="0"/>
                <a:cs typeface="Calibri"/>
              </a:rPr>
              <a:t>The American Community Survey</a:t>
            </a:r>
            <a:r>
              <a:rPr lang="en-US" sz="1800" b="1" dirty="0">
                <a:solidFill>
                  <a:schemeClr val="tx2"/>
                </a:solidFill>
                <a:latin typeface="Calibri"/>
                <a:ea typeface="Calibri" charset="0"/>
                <a:cs typeface="Calibri"/>
              </a:rPr>
              <a:t> </a:t>
            </a:r>
            <a:r>
              <a:rPr lang="mr-IN" sz="1800" dirty="0">
                <a:latin typeface="Calibri"/>
                <a:ea typeface="Calibri" charset="0"/>
                <a:cs typeface="Calibri" charset="0"/>
              </a:rPr>
              <a:t>–</a:t>
            </a:r>
            <a:r>
              <a:rPr lang="en-US" sz="1800" dirty="0">
                <a:latin typeface="Calibri"/>
                <a:ea typeface="Calibri" charset="0"/>
                <a:cs typeface="Calibri"/>
              </a:rPr>
              <a:t> the ongoing annual survey of the nation’s population </a:t>
            </a:r>
            <a:endParaRPr lang="en-US" sz="1800" dirty="0">
              <a:latin typeface="Calibri"/>
              <a:ea typeface="Calibri" charset="0"/>
              <a:cs typeface="Calibri" charset="0"/>
            </a:endParaRPr>
          </a:p>
          <a:p>
            <a:pPr marL="635000" lvl="1" indent="-339725">
              <a:spcBef>
                <a:spcPts val="0"/>
              </a:spcBef>
              <a:spcAft>
                <a:spcPts val="1400"/>
              </a:spcAft>
              <a:buFont typeface=".AppleSystemUIFont" charset="-120"/>
              <a:buChar char="-"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charset="0"/>
                <a:cs typeface="Calibri"/>
              </a:rPr>
              <a:t>The Economic Census </a:t>
            </a:r>
            <a:r>
              <a:rPr lang="mr-IN" sz="1800" dirty="0">
                <a:latin typeface="Calibri"/>
                <a:ea typeface="Calibri" charset="0"/>
                <a:cs typeface="Calibri" charset="0"/>
              </a:rPr>
              <a:t>–</a:t>
            </a:r>
            <a:r>
              <a:rPr lang="en-US" sz="1800" dirty="0">
                <a:latin typeface="Calibri"/>
                <a:ea typeface="Calibri" charset="0"/>
                <a:cs typeface="Calibri"/>
              </a:rPr>
              <a:t>  the official five-year measure of American business</a:t>
            </a:r>
          </a:p>
          <a:p>
            <a:pPr marL="635000" lvl="1" indent="-339725">
              <a:spcBef>
                <a:spcPts val="0"/>
              </a:spcBef>
              <a:spcAft>
                <a:spcPts val="1400"/>
              </a:spcAft>
              <a:buFont typeface=".AppleSystemUIFont" charset="-120"/>
              <a:buChar char="-"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charset="0"/>
                <a:cs typeface="Calibri"/>
              </a:rPr>
              <a:t>The Census of Governments </a:t>
            </a:r>
            <a:r>
              <a:rPr lang="mr-IN" sz="1800" dirty="0">
                <a:latin typeface="Calibri"/>
                <a:ea typeface="Calibri" charset="0"/>
                <a:cs typeface="Calibri" charset="0"/>
              </a:rPr>
              <a:t>–</a:t>
            </a:r>
            <a:r>
              <a:rPr lang="en-US" sz="1800" dirty="0">
                <a:latin typeface="Calibri"/>
                <a:ea typeface="Calibri" charset="0"/>
                <a:cs typeface="Calibri"/>
              </a:rPr>
              <a:t> the</a:t>
            </a:r>
            <a:r>
              <a:rPr lang="en-US" sz="1800" dirty="0">
                <a:ea typeface="+mn-lt"/>
                <a:cs typeface="+mn-lt"/>
              </a:rPr>
              <a:t> official five-year measure of the nation's state and local government sector</a:t>
            </a: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14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+mj-lt"/>
                <a:ea typeface="Calibri" charset="0"/>
                <a:cs typeface="Calibri" charset="0"/>
              </a:rPr>
              <a:t>Our mission is to serve as the leading source of quality data about America’s people, places, and economy.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04490" y="121920"/>
            <a:ext cx="3374299" cy="6064388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Decennial Population </a:t>
            </a:r>
          </a:p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and Housing Census</a:t>
            </a:r>
          </a:p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Every 10 years</a:t>
            </a:r>
          </a:p>
          <a:p>
            <a:pPr lvl="0" algn="ctr">
              <a:defRPr/>
            </a:pP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Economic Census</a:t>
            </a:r>
          </a:p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Every 5 years</a:t>
            </a:r>
          </a:p>
          <a:p>
            <a:pPr lvl="0" algn="ctr">
              <a:defRPr/>
            </a:pP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Census of Governments</a:t>
            </a:r>
          </a:p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Every 5 years</a:t>
            </a:r>
          </a:p>
          <a:p>
            <a:pPr lvl="0" algn="ctr">
              <a:defRPr/>
            </a:pP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American Community Survey</a:t>
            </a:r>
          </a:p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Annual</a:t>
            </a:r>
          </a:p>
          <a:p>
            <a:pPr lvl="0" algn="ctr">
              <a:defRPr/>
            </a:pP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Annual Retail Trade</a:t>
            </a:r>
          </a:p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Annual</a:t>
            </a:r>
          </a:p>
          <a:p>
            <a:pPr lvl="0" algn="ctr">
              <a:defRPr/>
            </a:pP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 charset="0"/>
              <a:cs typeface="Arial" charset="0"/>
            </a:endParaRPr>
          </a:p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Plus more than 130</a:t>
            </a:r>
          </a:p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 demographic and economic surveys every year</a:t>
            </a: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092" y="121920"/>
            <a:ext cx="7532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About the Census Bureau</a:t>
            </a:r>
          </a:p>
        </p:txBody>
      </p:sp>
    </p:spTree>
    <p:extLst>
      <p:ext uri="{BB962C8B-B14F-4D97-AF65-F5344CB8AC3E}">
        <p14:creationId xmlns:p14="http://schemas.microsoft.com/office/powerpoint/2010/main" val="143875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060" y="0"/>
            <a:ext cx="6537714" cy="43456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5947719"/>
          </a:xfrm>
          <a:prstGeom prst="rect">
            <a:avLst/>
          </a:prstGeom>
          <a:gradFill flip="none" rotWithShape="1">
            <a:gsLst>
              <a:gs pos="45000">
                <a:srgbClr val="1F304E"/>
              </a:gs>
              <a:gs pos="73000">
                <a:schemeClr val="bg1">
                  <a:lumMod val="85000"/>
                  <a:alpha val="3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4600" y="0"/>
            <a:ext cx="5845404" cy="3543993"/>
          </a:xfrm>
          <a:prstGeom prst="rect">
            <a:avLst/>
          </a:prstGeom>
          <a:gradFill flip="none" rotWithShape="1">
            <a:gsLst>
              <a:gs pos="28000">
                <a:srgbClr val="1F304E"/>
              </a:gs>
              <a:gs pos="81000">
                <a:schemeClr val="bg1">
                  <a:lumMod val="75000"/>
                  <a:alpha val="8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762000" y="4017377"/>
            <a:ext cx="10439400" cy="20386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Bureau Economic Surveys are a key source for official statistics companies can use: </a:t>
            </a:r>
          </a:p>
          <a:p>
            <a:pPr lvl="1">
              <a:spcBef>
                <a:spcPts val="400"/>
              </a:spcBef>
              <a:spcAft>
                <a:spcPts val="100"/>
              </a:spcAft>
              <a:buFont typeface="Calibri" panose="020F0502020204030204" pitchFamily="34" charset="0"/>
              <a:buChar char="–"/>
              <a:defRPr/>
            </a:pPr>
            <a:r>
              <a:rPr lang="en-US" sz="1600" dirty="0">
                <a:solidFill>
                  <a:prstClr val="white"/>
                </a:solidFill>
              </a:rPr>
              <a:t>Monthly and Quarterly are small sample surveys that provide the most </a:t>
            </a:r>
            <a:r>
              <a:rPr lang="en-US" sz="1600" b="1" dirty="0">
                <a:solidFill>
                  <a:srgbClr val="FF0000"/>
                </a:solidFill>
              </a:rPr>
              <a:t>TIMELY </a:t>
            </a:r>
            <a:r>
              <a:rPr lang="en-US" sz="1600" dirty="0">
                <a:solidFill>
                  <a:prstClr val="white"/>
                </a:solidFill>
              </a:rPr>
              <a:t>data available</a:t>
            </a:r>
          </a:p>
          <a:p>
            <a:pPr lvl="1">
              <a:spcBef>
                <a:spcPts val="400"/>
              </a:spcBef>
              <a:spcAft>
                <a:spcPts val="100"/>
              </a:spcAft>
              <a:buFont typeface="Calibri" panose="020F0502020204030204" pitchFamily="34" charset="0"/>
              <a:buChar char="–"/>
              <a:defRPr/>
            </a:pPr>
            <a:r>
              <a:rPr lang="en-US" sz="1600" dirty="0">
                <a:solidFill>
                  <a:prstClr val="white"/>
                </a:solidFill>
              </a:rPr>
              <a:t>Annual surveys have larger samples and provide the most up-to-date </a:t>
            </a:r>
            <a:r>
              <a:rPr lang="en-US" sz="1600" b="1" dirty="0">
                <a:solidFill>
                  <a:srgbClr val="3B983C"/>
                </a:solidFill>
              </a:rPr>
              <a:t>TREND</a:t>
            </a:r>
            <a:r>
              <a:rPr lang="en-US" sz="1600" dirty="0">
                <a:solidFill>
                  <a:prstClr val="white"/>
                </a:solidFill>
              </a:rPr>
              <a:t> data available</a:t>
            </a:r>
          </a:p>
          <a:p>
            <a:pPr lvl="1">
              <a:spcBef>
                <a:spcPts val="400"/>
              </a:spcBef>
              <a:spcAft>
                <a:spcPts val="100"/>
              </a:spcAft>
              <a:buFont typeface="Calibri" panose="020F0502020204030204" pitchFamily="34" charset="0"/>
              <a:buChar char="–"/>
              <a:defRPr/>
            </a:pPr>
            <a:r>
              <a:rPr lang="en-US" sz="1600" dirty="0">
                <a:solidFill>
                  <a:prstClr val="white"/>
                </a:solidFill>
              </a:rPr>
              <a:t>Every 5 years, the Economic Census measures all businesses and provides the most </a:t>
            </a:r>
            <a:r>
              <a:rPr lang="en-US" sz="1600" b="1" dirty="0">
                <a:solidFill>
                  <a:srgbClr val="509BD7"/>
                </a:solidFill>
              </a:rPr>
              <a:t>COMPREHENSIVE</a:t>
            </a:r>
            <a:r>
              <a:rPr lang="en-US" sz="1600" dirty="0">
                <a:solidFill>
                  <a:prstClr val="white"/>
                </a:solidFill>
              </a:rPr>
              <a:t> data available </a:t>
            </a:r>
          </a:p>
          <a:p>
            <a:pPr>
              <a:spcBef>
                <a:spcPts val="4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surveys set the standard for U.S. economic statistics, and are fueled by the data provided by individual businesses</a:t>
            </a: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1727661" y="3393881"/>
            <a:ext cx="5414356" cy="623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Economic Surveys</a:t>
            </a:r>
            <a:endParaRPr lang="en-US" sz="1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Isosceles Triangle 10"/>
          <p:cNvSpPr/>
          <p:nvPr/>
        </p:nvSpPr>
        <p:spPr>
          <a:xfrm>
            <a:off x="8487295" y="401925"/>
            <a:ext cx="1647305" cy="1363163"/>
          </a:xfrm>
          <a:prstGeom prst="triangle">
            <a:avLst>
              <a:gd name="adj" fmla="val 49186"/>
            </a:avLst>
          </a:prstGeom>
          <a:solidFill>
            <a:srgbClr val="BA37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91440" rIns="0" rtlCol="0" anchor="ctr"/>
          <a:lstStyle/>
          <a:p>
            <a:pPr algn="ctr">
              <a:defRPr/>
            </a:pPr>
            <a:r>
              <a:rPr lang="en-US" sz="1300" b="1" dirty="0">
                <a:solidFill>
                  <a:prstClr val="white"/>
                </a:solidFill>
              </a:rPr>
              <a:t>Monthly </a:t>
            </a:r>
          </a:p>
          <a:p>
            <a:pPr algn="ctr">
              <a:defRPr/>
            </a:pPr>
            <a:r>
              <a:rPr lang="en-US" sz="1300" b="1" dirty="0">
                <a:solidFill>
                  <a:prstClr val="white"/>
                </a:solidFill>
              </a:rPr>
              <a:t>and Quarterly </a:t>
            </a:r>
          </a:p>
          <a:p>
            <a:pPr algn="ctr">
              <a:defRPr/>
            </a:pPr>
            <a:r>
              <a:rPr lang="en-US" sz="1300" b="1" dirty="0">
                <a:solidFill>
                  <a:prstClr val="white"/>
                </a:solidFill>
              </a:rPr>
              <a:t>Surveys</a:t>
            </a:r>
          </a:p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7963689" y="1753833"/>
            <a:ext cx="2704311" cy="849454"/>
          </a:xfrm>
          <a:prstGeom prst="trapezoid">
            <a:avLst>
              <a:gd name="adj" fmla="val 62899"/>
            </a:avLst>
          </a:prstGeom>
          <a:solidFill>
            <a:srgbClr val="3B98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>
              <a:defRPr/>
            </a:pPr>
            <a:r>
              <a:rPr lang="en-US" sz="1300" b="1" dirty="0">
                <a:solidFill>
                  <a:prstClr val="white"/>
                </a:solidFill>
              </a:rPr>
              <a:t>Annual Surveys</a:t>
            </a:r>
          </a:p>
        </p:txBody>
      </p:sp>
      <p:sp>
        <p:nvSpPr>
          <p:cNvPr id="19" name="Trapezoid 18"/>
          <p:cNvSpPr/>
          <p:nvPr/>
        </p:nvSpPr>
        <p:spPr>
          <a:xfrm>
            <a:off x="7449986" y="2603287"/>
            <a:ext cx="3751414" cy="849454"/>
          </a:xfrm>
          <a:prstGeom prst="trapezoid">
            <a:avLst>
              <a:gd name="adj" fmla="val 61792"/>
            </a:avLst>
          </a:prstGeom>
          <a:solidFill>
            <a:srgbClr val="509B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defRPr/>
            </a:pPr>
            <a:r>
              <a:rPr lang="en-US" sz="1300" b="1" dirty="0">
                <a:solidFill>
                  <a:prstClr val="white"/>
                </a:solidFill>
              </a:rPr>
              <a:t>Economic Census – Every 5 years</a:t>
            </a:r>
          </a:p>
        </p:txBody>
      </p:sp>
    </p:spTree>
    <p:extLst>
      <p:ext uri="{BB962C8B-B14F-4D97-AF65-F5344CB8AC3E}">
        <p14:creationId xmlns:p14="http://schemas.microsoft.com/office/powerpoint/2010/main" val="97315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5</a:t>
            </a:fld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0" y="2220686"/>
            <a:ext cx="9144000" cy="1665514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Longitudinal Employer-Household Dynamics Program</a:t>
            </a:r>
          </a:p>
        </p:txBody>
      </p:sp>
    </p:spTree>
    <p:extLst>
      <p:ext uri="{BB962C8B-B14F-4D97-AF65-F5344CB8AC3E}">
        <p14:creationId xmlns:p14="http://schemas.microsoft.com/office/powerpoint/2010/main" val="199532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8CEF03-3311-4DD2-B796-7CC1A0E1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About LEHD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A73611-FDFA-4966-88C5-65AC6E618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278512"/>
            <a:ext cx="5892800" cy="50778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6</a:t>
            </a:fld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0" y="0"/>
            <a:ext cx="2075935" cy="296562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/>
              <a:t>LEHD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98A95-4D53-4CF0-ACAE-F37950AFB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83" y="1912145"/>
            <a:ext cx="5707117" cy="30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98A4C-8F72-4031-9091-9B742951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63ECC8-719A-498E-B101-491B6A35558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884A06CD-F1ED-4F4A-8B37-83C8EFFBFFDD}"/>
              </a:ext>
            </a:extLst>
          </p:cNvPr>
          <p:cNvSpPr/>
          <p:nvPr/>
        </p:nvSpPr>
        <p:spPr>
          <a:xfrm>
            <a:off x="0" y="0"/>
            <a:ext cx="2075935" cy="296562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sz="1400" b="1"/>
              <a:t>LEHD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77BE4-ABA2-41E4-9805-ADB6BF167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514" y="0"/>
            <a:ext cx="9272820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2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98A4C-8F72-4031-9091-9B742951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3ECC8-719A-498E-B101-491B6A355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884A06CD-F1ED-4F4A-8B37-83C8EFFBFFDD}"/>
              </a:ext>
            </a:extLst>
          </p:cNvPr>
          <p:cNvSpPr/>
          <p:nvPr/>
        </p:nvSpPr>
        <p:spPr>
          <a:xfrm>
            <a:off x="0" y="0"/>
            <a:ext cx="2075935" cy="296562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LEHD Program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07BF7BA1-4366-4FBC-B86D-F9358C20C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670" y="0"/>
            <a:ext cx="5913807" cy="5022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CB6D5F-0259-43A0-9C17-8A98412F08F6}"/>
              </a:ext>
            </a:extLst>
          </p:cNvPr>
          <p:cNvSpPr txBox="1"/>
          <p:nvPr/>
        </p:nvSpPr>
        <p:spPr>
          <a:xfrm>
            <a:off x="3606421" y="5042865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Addressing New Jersey’s Aging Workforce - New Jersey Business Magazine (njbmagazine.com)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7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98A4C-8F72-4031-9091-9B742951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C63ECC8-719A-498E-B101-491B6A3555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884A06CD-F1ED-4F4A-8B37-83C8EFFBFFDD}"/>
              </a:ext>
            </a:extLst>
          </p:cNvPr>
          <p:cNvSpPr/>
          <p:nvPr/>
        </p:nvSpPr>
        <p:spPr>
          <a:xfrm>
            <a:off x="0" y="0"/>
            <a:ext cx="2075935" cy="296562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LEHD Program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EA4E9-A06D-4380-8953-8EDA00722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27" y="501650"/>
            <a:ext cx="9187842" cy="5157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EED6A-483C-429A-8829-6707D36D346F}"/>
              </a:ext>
            </a:extLst>
          </p:cNvPr>
          <p:cNvSpPr txBox="1"/>
          <p:nvPr/>
        </p:nvSpPr>
        <p:spPr>
          <a:xfrm>
            <a:off x="4359469" y="5433020"/>
            <a:ext cx="50022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https://qwiexplorer.ces.census.gov/exp-r/12a133.html?st=US&amp;v=line&amp;fc=true&amp;t=ac0&amp;extra=x%3D0%26g%3D0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90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4526</TotalTime>
  <Words>724</Words>
  <Application>Microsoft Office PowerPoint</Application>
  <PresentationFormat>Widescreen</PresentationFormat>
  <Paragraphs>143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.AppleSystemUIFont</vt:lpstr>
      <vt:lpstr>Arial</vt:lpstr>
      <vt:lpstr>Arial Rounded MT Bold</vt:lpstr>
      <vt:lpstr>Calibri</vt:lpstr>
      <vt:lpstr>Calibri Light</vt:lpstr>
      <vt:lpstr>Office Theme</vt:lpstr>
      <vt:lpstr>Exploring Workforce Trends with the Longitudinal Employer-Household Dynamics Data Tools </vt:lpstr>
      <vt:lpstr>PowerPoint Presentation</vt:lpstr>
      <vt:lpstr>PowerPoint Presentation</vt:lpstr>
      <vt:lpstr>PowerPoint Presentation</vt:lpstr>
      <vt:lpstr>PowerPoint Presentation</vt:lpstr>
      <vt:lpstr>About LEHD</vt:lpstr>
      <vt:lpstr>PowerPoint Presentation</vt:lpstr>
      <vt:lpstr>PowerPoint Presentation</vt:lpstr>
      <vt:lpstr>PowerPoint Presentation</vt:lpstr>
      <vt:lpstr>Aging Workforce in New Jersey</vt:lpstr>
      <vt:lpstr>Growth of 65 and Older in Health Care from 2000 and 2020</vt:lpstr>
      <vt:lpstr>Job-to-Job Flows Explorer</vt:lpstr>
      <vt:lpstr>PowerPoint Presentation</vt:lpstr>
      <vt:lpstr>PowerPoint Presentation</vt:lpstr>
      <vt:lpstr>PowerPoint Presentation</vt:lpstr>
      <vt:lpstr>OnTheMap Destination</vt:lpstr>
      <vt:lpstr>PowerPoint Presentation</vt:lpstr>
      <vt:lpstr>Hurricane Elsa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Industries: A Deeper Look</dc:title>
  <dc:creator>Daniel Waters (CENSUS/EWD FED)</dc:creator>
  <cp:lastModifiedBy>Earlene KP Dowell (CENSUS/EMD FED)</cp:lastModifiedBy>
  <cp:revision>172</cp:revision>
  <dcterms:created xsi:type="dcterms:W3CDTF">2022-03-07T20:02:28Z</dcterms:created>
  <dcterms:modified xsi:type="dcterms:W3CDTF">2022-09-19T20:42:31Z</dcterms:modified>
</cp:coreProperties>
</file>